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2DC"/>
    <a:srgbClr val="8BC145"/>
    <a:srgbClr val="16745A"/>
    <a:srgbClr val="1D9A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82" d="100"/>
          <a:sy n="82" d="100"/>
        </p:scale>
        <p:origin x="1459" y="72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59999" cy="59999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C5D5F-C8A3-482D-8C12-2C3EA480EC62}" type="datetimeFigureOut">
              <a:rPr lang="en-US" smtClean="0"/>
              <a:t>7/5/2024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2E2E-49E1-48A3-B77E-08B45B7EC7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62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C5D5F-C8A3-482D-8C12-2C3EA480EC62}" type="datetimeFigureOut">
              <a:rPr lang="en-US" smtClean="0"/>
              <a:t>7/5/2024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2E2E-49E1-48A3-B77E-08B45B7EC7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16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C5D5F-C8A3-482D-8C12-2C3EA480EC62}" type="datetimeFigureOut">
              <a:rPr lang="en-US" smtClean="0"/>
              <a:t>7/5/2024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2E2E-49E1-48A3-B77E-08B45B7EC7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347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C5D5F-C8A3-482D-8C12-2C3EA480EC62}" type="datetimeFigureOut">
              <a:rPr lang="en-US" smtClean="0"/>
              <a:t>7/5/2024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2E2E-49E1-48A3-B77E-08B45B7EC7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800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C5D5F-C8A3-482D-8C12-2C3EA480EC62}" type="datetimeFigureOut">
              <a:rPr lang="en-US" smtClean="0"/>
              <a:t>7/5/2024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2E2E-49E1-48A3-B77E-08B45B7EC7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926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C5D5F-C8A3-482D-8C12-2C3EA480EC62}" type="datetimeFigureOut">
              <a:rPr lang="en-US" smtClean="0"/>
              <a:t>7/5/2024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2E2E-49E1-48A3-B77E-08B45B7EC7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704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C5D5F-C8A3-482D-8C12-2C3EA480EC62}" type="datetimeFigureOut">
              <a:rPr lang="en-US" smtClean="0"/>
              <a:t>7/5/2024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2E2E-49E1-48A3-B77E-08B45B7EC7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952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C5D5F-C8A3-482D-8C12-2C3EA480EC62}" type="datetimeFigureOut">
              <a:rPr lang="en-US" smtClean="0"/>
              <a:t>7/5/2024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2E2E-49E1-48A3-B77E-08B45B7EC7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5394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C5D5F-C8A3-482D-8C12-2C3EA480EC62}" type="datetimeFigureOut">
              <a:rPr lang="en-US" smtClean="0"/>
              <a:t>7/5/2024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2E2E-49E1-48A3-B77E-08B45B7EC7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933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C5D5F-C8A3-482D-8C12-2C3EA480EC62}" type="datetimeFigureOut">
              <a:rPr lang="en-US" smtClean="0"/>
              <a:t>7/5/2024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2E2E-49E1-48A3-B77E-08B45B7EC7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671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v-LV" dirty="0"/>
              <a:t>Noklikšķiniet uz ikonas, lai pievienotu attēlu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C5D5F-C8A3-482D-8C12-2C3EA480EC62}" type="datetimeFigureOut">
              <a:rPr lang="en-US" smtClean="0"/>
              <a:t>7/5/2024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2E2E-49E1-48A3-B77E-08B45B7EC7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094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C5D5F-C8A3-482D-8C12-2C3EA480EC62}" type="datetimeFigureOut">
              <a:rPr lang="en-US" smtClean="0"/>
              <a:t>7/5/2024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F2E2E-49E1-48A3-B77E-08B45B7EC77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333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isnstūris 1">
            <a:extLst>
              <a:ext uri="{FF2B5EF4-FFF2-40B4-BE49-F238E27FC236}">
                <a16:creationId xmlns:a16="http://schemas.microsoft.com/office/drawing/2014/main" id="{6E608DAB-4F80-44FF-81DE-0EB40F1D5C07}"/>
              </a:ext>
            </a:extLst>
          </p:cNvPr>
          <p:cNvSpPr/>
          <p:nvPr/>
        </p:nvSpPr>
        <p:spPr>
          <a:xfrm>
            <a:off x="0" y="-1"/>
            <a:ext cx="9144000" cy="5824331"/>
          </a:xfrm>
          <a:prstGeom prst="rect">
            <a:avLst/>
          </a:prstGeom>
          <a:solidFill>
            <a:srgbClr val="F0F2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sp>
        <p:nvSpPr>
          <p:cNvPr id="116" name="Slaida virsraksts">
            <a:extLst>
              <a:ext uri="{FF2B5EF4-FFF2-40B4-BE49-F238E27FC236}">
                <a16:creationId xmlns:a16="http://schemas.microsoft.com/office/drawing/2014/main" id="{DC08D8DB-AD92-477F-8FF7-0C268C763F26}"/>
              </a:ext>
            </a:extLst>
          </p:cNvPr>
          <p:cNvSpPr txBox="1">
            <a:spLocks/>
          </p:cNvSpPr>
          <p:nvPr/>
        </p:nvSpPr>
        <p:spPr>
          <a:xfrm>
            <a:off x="0" y="476507"/>
            <a:ext cx="9144000" cy="756282"/>
          </a:xfrm>
          <a:prstGeom prst="rect">
            <a:avLst/>
          </a:prstGeom>
        </p:spPr>
        <p:txBody>
          <a:bodyPr rtlCol="0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v-LV" sz="2200" b="1" dirty="0">
                <a:solidFill>
                  <a:srgbClr val="16745A"/>
                </a:solidFill>
              </a:rPr>
              <a:t>ERAF projekta «Invaliditātes ekspertīzes pakalpojumu kvalitātes uzlabošana»</a:t>
            </a:r>
          </a:p>
          <a:p>
            <a:pPr algn="ctr"/>
            <a:r>
              <a:rPr lang="lv-LV" sz="2200" b="1" dirty="0">
                <a:solidFill>
                  <a:srgbClr val="16745A"/>
                </a:solidFill>
              </a:rPr>
              <a:t>Nr. 2.2.1.1/19/I/004 īstenošanas aktivitātes</a:t>
            </a:r>
          </a:p>
        </p:txBody>
      </p:sp>
      <p:sp>
        <p:nvSpPr>
          <p:cNvPr id="50" name="Arrow: Chevron 12">
            <a:extLst>
              <a:ext uri="{FF2B5EF4-FFF2-40B4-BE49-F238E27FC236}">
                <a16:creationId xmlns:a16="http://schemas.microsoft.com/office/drawing/2014/main" id="{3657D5A0-AC9F-4D95-B466-87A4D1EF5DE0}"/>
              </a:ext>
            </a:extLst>
          </p:cNvPr>
          <p:cNvSpPr/>
          <p:nvPr/>
        </p:nvSpPr>
        <p:spPr>
          <a:xfrm>
            <a:off x="507342" y="1857438"/>
            <a:ext cx="1803400" cy="457200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</a:endParaRPr>
          </a:p>
        </p:txBody>
      </p:sp>
      <p:sp>
        <p:nvSpPr>
          <p:cNvPr id="58" name="Freeform: Shape 13">
            <a:extLst>
              <a:ext uri="{FF2B5EF4-FFF2-40B4-BE49-F238E27FC236}">
                <a16:creationId xmlns:a16="http://schemas.microsoft.com/office/drawing/2014/main" id="{6811A42D-D3AD-41D4-A5AB-1A6F28884C95}"/>
              </a:ext>
            </a:extLst>
          </p:cNvPr>
          <p:cNvSpPr/>
          <p:nvPr/>
        </p:nvSpPr>
        <p:spPr>
          <a:xfrm>
            <a:off x="527222" y="2306172"/>
            <a:ext cx="7202790" cy="2940233"/>
          </a:xfrm>
          <a:custGeom>
            <a:avLst/>
            <a:gdLst>
              <a:gd name="connsiteX0" fmla="*/ 0 w 2348089"/>
              <a:gd name="connsiteY0" fmla="*/ 0 h 1772355"/>
              <a:gd name="connsiteX1" fmla="*/ 0 w 2348089"/>
              <a:gd name="connsiteY1" fmla="*/ 1772355 h 1772355"/>
              <a:gd name="connsiteX2" fmla="*/ 2348089 w 2348089"/>
              <a:gd name="connsiteY2" fmla="*/ 1772355 h 1772355"/>
              <a:gd name="connsiteX0" fmla="*/ 0 w 2843829"/>
              <a:gd name="connsiteY0" fmla="*/ 0 h 4659179"/>
              <a:gd name="connsiteX1" fmla="*/ 0 w 2843829"/>
              <a:gd name="connsiteY1" fmla="*/ 1772355 h 4659179"/>
              <a:gd name="connsiteX2" fmla="*/ 2843829 w 2843829"/>
              <a:gd name="connsiteY2" fmla="*/ 4659179 h 4659179"/>
              <a:gd name="connsiteX0" fmla="*/ 0 w 2843829"/>
              <a:gd name="connsiteY0" fmla="*/ 0 h 4659179"/>
              <a:gd name="connsiteX1" fmla="*/ 33800 w 2843829"/>
              <a:gd name="connsiteY1" fmla="*/ 4234279 h 4659179"/>
              <a:gd name="connsiteX2" fmla="*/ 2843829 w 2843829"/>
              <a:gd name="connsiteY2" fmla="*/ 4659179 h 4659179"/>
              <a:gd name="connsiteX0" fmla="*/ 0 w 2894530"/>
              <a:gd name="connsiteY0" fmla="*/ 0 h 4234279"/>
              <a:gd name="connsiteX1" fmla="*/ 33800 w 2894530"/>
              <a:gd name="connsiteY1" fmla="*/ 4234279 h 4234279"/>
              <a:gd name="connsiteX2" fmla="*/ 2894530 w 2894530"/>
              <a:gd name="connsiteY2" fmla="*/ 4221781 h 4234279"/>
              <a:gd name="connsiteX0" fmla="*/ 0 w 2894530"/>
              <a:gd name="connsiteY0" fmla="*/ 0 h 4259511"/>
              <a:gd name="connsiteX1" fmla="*/ 5802 w 2894530"/>
              <a:gd name="connsiteY1" fmla="*/ 4259511 h 4259511"/>
              <a:gd name="connsiteX2" fmla="*/ 2894530 w 2894530"/>
              <a:gd name="connsiteY2" fmla="*/ 4221781 h 4259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94530" h="4259511">
                <a:moveTo>
                  <a:pt x="0" y="0"/>
                </a:moveTo>
                <a:lnTo>
                  <a:pt x="5802" y="4259511"/>
                </a:lnTo>
                <a:lnTo>
                  <a:pt x="2894530" y="4221781"/>
                </a:lnTo>
              </a:path>
            </a:pathLst>
          </a:custGeom>
          <a:noFill/>
          <a:ln w="38100">
            <a:solidFill>
              <a:schemeClr val="accent1">
                <a:lumMod val="75000"/>
              </a:schemeClr>
            </a:solidFill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60" name="Rectangle 15">
            <a:extLst>
              <a:ext uri="{FF2B5EF4-FFF2-40B4-BE49-F238E27FC236}">
                <a16:creationId xmlns:a16="http://schemas.microsoft.com/office/drawing/2014/main" id="{814369D9-C76C-4AD8-A24E-F30A3167D5A8}"/>
              </a:ext>
            </a:extLst>
          </p:cNvPr>
          <p:cNvSpPr/>
          <p:nvPr/>
        </p:nvSpPr>
        <p:spPr>
          <a:xfrm>
            <a:off x="1110868" y="1391772"/>
            <a:ext cx="596348" cy="5367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2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58EE6E55-13CA-49B3-B167-9D9706C79CAD}"/>
              </a:ext>
            </a:extLst>
          </p:cNvPr>
          <p:cNvSpPr txBox="1"/>
          <p:nvPr/>
        </p:nvSpPr>
        <p:spPr>
          <a:xfrm>
            <a:off x="718273" y="1947538"/>
            <a:ext cx="1381539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35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2019</a:t>
            </a:r>
            <a:endParaRPr lang="en-US" sz="135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90" name="Graphic 46">
            <a:extLst>
              <a:ext uri="{FF2B5EF4-FFF2-40B4-BE49-F238E27FC236}">
                <a16:creationId xmlns:a16="http://schemas.microsoft.com/office/drawing/2014/main" id="{10B746A7-A127-475C-8285-3BA1DA3395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32002" y="1483088"/>
            <a:ext cx="354081" cy="354081"/>
          </a:xfrm>
          <a:prstGeom prst="rect">
            <a:avLst/>
          </a:prstGeom>
        </p:spPr>
      </p:pic>
      <p:sp>
        <p:nvSpPr>
          <p:cNvPr id="110" name="TextBox 109">
            <a:extLst>
              <a:ext uri="{FF2B5EF4-FFF2-40B4-BE49-F238E27FC236}">
                <a16:creationId xmlns:a16="http://schemas.microsoft.com/office/drawing/2014/main" id="{E5A2F9D2-2D92-4C72-AFB0-32116269D1A6}"/>
              </a:ext>
            </a:extLst>
          </p:cNvPr>
          <p:cNvSpPr txBox="1"/>
          <p:nvPr/>
        </p:nvSpPr>
        <p:spPr>
          <a:xfrm>
            <a:off x="518384" y="2385055"/>
            <a:ext cx="1792358" cy="17774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3825" indent="-123825">
              <a:buFont typeface="Arial" panose="020B0604020202020204" pitchFamily="34" charset="0"/>
              <a:buChar char="•"/>
            </a:pPr>
            <a:r>
              <a:rPr lang="lv-LV" sz="1100" dirty="0">
                <a:latin typeface="Trebuchet MS" panose="020B0603020202020204" pitchFamily="34" charset="0"/>
              </a:rPr>
              <a:t>IIS programmatūras prasību dokumentācijas sagatavošana (prasību analīze un definēšana)</a:t>
            </a:r>
          </a:p>
          <a:p>
            <a:pPr marL="123825" indent="-123825"/>
            <a:endParaRPr lang="lv-LV" sz="1100" dirty="0">
              <a:latin typeface="Trebuchet MS" panose="020B0603020202020204" pitchFamily="34" charset="0"/>
            </a:endParaRPr>
          </a:p>
          <a:p>
            <a:pPr marL="123825" indent="-123825">
              <a:buFont typeface="Arial" panose="020B0604020202020204" pitchFamily="34" charset="0"/>
              <a:buChar char="•"/>
            </a:pPr>
            <a:r>
              <a:rPr lang="en-US" sz="1100" dirty="0">
                <a:latin typeface="Trebuchet MS" panose="020B0603020202020204" pitchFamily="34" charset="0"/>
              </a:rPr>
              <a:t>IIS </a:t>
            </a:r>
            <a:r>
              <a:rPr lang="lv-LV" sz="1100" dirty="0">
                <a:latin typeface="Trebuchet MS" panose="020B0603020202020204" pitchFamily="34" charset="0"/>
              </a:rPr>
              <a:t>programmatūras izstrādes uzsākšana (pielietojot </a:t>
            </a:r>
            <a:r>
              <a:rPr lang="lv-LV" sz="1100" i="1" dirty="0">
                <a:latin typeface="Trebuchet MS" panose="020B0603020202020204" pitchFamily="34" charset="0"/>
              </a:rPr>
              <a:t>Agile </a:t>
            </a:r>
            <a:r>
              <a:rPr lang="lv-LV" sz="1100" i="1" dirty="0" err="1">
                <a:latin typeface="Trebuchet MS" panose="020B0603020202020204" pitchFamily="34" charset="0"/>
              </a:rPr>
              <a:t>Scrum</a:t>
            </a:r>
            <a:r>
              <a:rPr lang="lv-LV" sz="1100" i="1" dirty="0">
                <a:latin typeface="Trebuchet MS" panose="020B0603020202020204" pitchFamily="34" charset="0"/>
              </a:rPr>
              <a:t> </a:t>
            </a:r>
            <a:r>
              <a:rPr lang="lv-LV" sz="1100" dirty="0">
                <a:latin typeface="Trebuchet MS" panose="020B0603020202020204" pitchFamily="34" charset="0"/>
              </a:rPr>
              <a:t>metodoloģiju)</a:t>
            </a:r>
          </a:p>
          <a:p>
            <a:endParaRPr lang="en-US" sz="1050" dirty="0">
              <a:latin typeface="Trebuchet MS" panose="020B0603020202020204" pitchFamily="34" charset="0"/>
            </a:endParaRPr>
          </a:p>
        </p:txBody>
      </p:sp>
      <p:sp>
        <p:nvSpPr>
          <p:cNvPr id="67" name="Arrow: Chevron 27">
            <a:extLst>
              <a:ext uri="{FF2B5EF4-FFF2-40B4-BE49-F238E27FC236}">
                <a16:creationId xmlns:a16="http://schemas.microsoft.com/office/drawing/2014/main" id="{D3EC3252-C5DA-449E-8F24-8872B27CDA07}"/>
              </a:ext>
            </a:extLst>
          </p:cNvPr>
          <p:cNvSpPr/>
          <p:nvPr/>
        </p:nvSpPr>
        <p:spPr>
          <a:xfrm>
            <a:off x="2341894" y="1852697"/>
            <a:ext cx="1803400" cy="457200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</a:endParaRPr>
          </a:p>
        </p:txBody>
      </p:sp>
      <p:sp>
        <p:nvSpPr>
          <p:cNvPr id="68" name="Freeform: Shape 28">
            <a:extLst>
              <a:ext uri="{FF2B5EF4-FFF2-40B4-BE49-F238E27FC236}">
                <a16:creationId xmlns:a16="http://schemas.microsoft.com/office/drawing/2014/main" id="{37F9ED28-A973-405E-9827-259A2C0E4E2F}"/>
              </a:ext>
            </a:extLst>
          </p:cNvPr>
          <p:cNvSpPr/>
          <p:nvPr/>
        </p:nvSpPr>
        <p:spPr>
          <a:xfrm>
            <a:off x="2361773" y="2301430"/>
            <a:ext cx="5368239" cy="2702935"/>
          </a:xfrm>
          <a:custGeom>
            <a:avLst/>
            <a:gdLst>
              <a:gd name="connsiteX0" fmla="*/ 0 w 2348089"/>
              <a:gd name="connsiteY0" fmla="*/ 0 h 1772355"/>
              <a:gd name="connsiteX1" fmla="*/ 0 w 2348089"/>
              <a:gd name="connsiteY1" fmla="*/ 1772355 h 1772355"/>
              <a:gd name="connsiteX2" fmla="*/ 2348089 w 2348089"/>
              <a:gd name="connsiteY2" fmla="*/ 1772355 h 1772355"/>
              <a:gd name="connsiteX0" fmla="*/ 0 w 7063863"/>
              <a:gd name="connsiteY0" fmla="*/ 0 h 1772355"/>
              <a:gd name="connsiteX1" fmla="*/ 0 w 7063863"/>
              <a:gd name="connsiteY1" fmla="*/ 1772355 h 1772355"/>
              <a:gd name="connsiteX2" fmla="*/ 7063863 w 7063863"/>
              <a:gd name="connsiteY2" fmla="*/ 1749437 h 1772355"/>
              <a:gd name="connsiteX0" fmla="*/ 0 w 7029358"/>
              <a:gd name="connsiteY0" fmla="*/ 0 h 1772355"/>
              <a:gd name="connsiteX1" fmla="*/ 0 w 7029358"/>
              <a:gd name="connsiteY1" fmla="*/ 1772355 h 1772355"/>
              <a:gd name="connsiteX2" fmla="*/ 7029358 w 7029358"/>
              <a:gd name="connsiteY2" fmla="*/ 1749437 h 1772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029358" h="1772355">
                <a:moveTo>
                  <a:pt x="0" y="0"/>
                </a:moveTo>
                <a:lnTo>
                  <a:pt x="0" y="1772355"/>
                </a:lnTo>
                <a:lnTo>
                  <a:pt x="7029358" y="1749437"/>
                </a:lnTo>
              </a:path>
            </a:pathLst>
          </a:custGeom>
          <a:noFill/>
          <a:ln w="38100">
            <a:solidFill>
              <a:schemeClr val="accent2">
                <a:lumMod val="75000"/>
              </a:schemeClr>
            </a:solidFill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69" name="Rectangle 24">
            <a:extLst>
              <a:ext uri="{FF2B5EF4-FFF2-40B4-BE49-F238E27FC236}">
                <a16:creationId xmlns:a16="http://schemas.microsoft.com/office/drawing/2014/main" id="{173E633B-03B1-46C6-B010-6188568B714A}"/>
              </a:ext>
            </a:extLst>
          </p:cNvPr>
          <p:cNvSpPr/>
          <p:nvPr/>
        </p:nvSpPr>
        <p:spPr>
          <a:xfrm>
            <a:off x="2945419" y="1391772"/>
            <a:ext cx="596348" cy="5367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2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10178808-7E14-4FE3-9D10-B16F39C1E54C}"/>
              </a:ext>
            </a:extLst>
          </p:cNvPr>
          <p:cNvSpPr txBox="1"/>
          <p:nvPr/>
        </p:nvSpPr>
        <p:spPr>
          <a:xfrm>
            <a:off x="2552825" y="1942797"/>
            <a:ext cx="1381539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35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2020</a:t>
            </a:r>
            <a:endParaRPr lang="en-US" sz="135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91" name="Graphic 47">
            <a:extLst>
              <a:ext uri="{FF2B5EF4-FFF2-40B4-BE49-F238E27FC236}">
                <a16:creationId xmlns:a16="http://schemas.microsoft.com/office/drawing/2014/main" id="{E55669FB-7107-4589-9287-5FB54BAB1E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035869" y="1452403"/>
            <a:ext cx="415451" cy="415451"/>
          </a:xfrm>
          <a:prstGeom prst="rect">
            <a:avLst/>
          </a:prstGeom>
        </p:spPr>
      </p:pic>
      <p:sp>
        <p:nvSpPr>
          <p:cNvPr id="111" name="TextBox 110">
            <a:extLst>
              <a:ext uri="{FF2B5EF4-FFF2-40B4-BE49-F238E27FC236}">
                <a16:creationId xmlns:a16="http://schemas.microsoft.com/office/drawing/2014/main" id="{F0129ACA-5738-4714-A6CB-914D8EA8AB5F}"/>
              </a:ext>
            </a:extLst>
          </p:cNvPr>
          <p:cNvSpPr txBox="1"/>
          <p:nvPr/>
        </p:nvSpPr>
        <p:spPr>
          <a:xfrm>
            <a:off x="2352935" y="2380314"/>
            <a:ext cx="1780966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3825" indent="-123825">
              <a:buFont typeface="Arial" panose="020B0604020202020204" pitchFamily="34" charset="0"/>
              <a:buChar char="•"/>
            </a:pPr>
            <a:r>
              <a:rPr lang="lv-LV" sz="1100" dirty="0">
                <a:latin typeface="Trebuchet MS" panose="020B0603020202020204" pitchFamily="34" charset="0"/>
              </a:rPr>
              <a:t>IIS programmatūras izstrāde un akcepttestēšana</a:t>
            </a:r>
          </a:p>
          <a:p>
            <a:pPr marL="123825" indent="-123825"/>
            <a:endParaRPr lang="lv-LV" sz="1100" dirty="0">
              <a:latin typeface="Trebuchet MS" panose="020B0603020202020204" pitchFamily="34" charset="0"/>
            </a:endParaRPr>
          </a:p>
          <a:p>
            <a:pPr marL="123825" indent="-123825">
              <a:buFont typeface="Arial" panose="020B0604020202020204" pitchFamily="34" charset="0"/>
              <a:buChar char="•"/>
            </a:pPr>
            <a:r>
              <a:rPr lang="en-US" sz="1100" dirty="0">
                <a:latin typeface="Trebuchet MS" panose="020B0603020202020204" pitchFamily="34" charset="0"/>
              </a:rPr>
              <a:t>IIS </a:t>
            </a:r>
            <a:r>
              <a:rPr lang="lv-LV" sz="1100" dirty="0">
                <a:latin typeface="Trebuchet MS" panose="020B0603020202020204" pitchFamily="34" charset="0"/>
              </a:rPr>
              <a:t>funkcionalitātes izstrāde datu nodošanai uz LabIS (labklājības nozares statistikai)</a:t>
            </a:r>
            <a:endParaRPr lang="en-US" sz="1100" dirty="0">
              <a:latin typeface="Trebuchet MS" panose="020B0603020202020204" pitchFamily="34" charset="0"/>
            </a:endParaRPr>
          </a:p>
        </p:txBody>
      </p:sp>
      <p:sp>
        <p:nvSpPr>
          <p:cNvPr id="77" name="Arrow: Chevron 34">
            <a:extLst>
              <a:ext uri="{FF2B5EF4-FFF2-40B4-BE49-F238E27FC236}">
                <a16:creationId xmlns:a16="http://schemas.microsoft.com/office/drawing/2014/main" id="{B9663721-8B4C-4D7B-8F6C-ABA9697FD07F}"/>
              </a:ext>
            </a:extLst>
          </p:cNvPr>
          <p:cNvSpPr/>
          <p:nvPr/>
        </p:nvSpPr>
        <p:spPr>
          <a:xfrm>
            <a:off x="4165173" y="1857437"/>
            <a:ext cx="1803400" cy="457200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</a:endParaRPr>
          </a:p>
        </p:txBody>
      </p:sp>
      <p:sp>
        <p:nvSpPr>
          <p:cNvPr id="79" name="Freeform: Shape 35">
            <a:extLst>
              <a:ext uri="{FF2B5EF4-FFF2-40B4-BE49-F238E27FC236}">
                <a16:creationId xmlns:a16="http://schemas.microsoft.com/office/drawing/2014/main" id="{0463E811-CB66-4DC6-9707-56FA1C5D46F0}"/>
              </a:ext>
            </a:extLst>
          </p:cNvPr>
          <p:cNvSpPr/>
          <p:nvPr/>
        </p:nvSpPr>
        <p:spPr>
          <a:xfrm>
            <a:off x="4185051" y="2306170"/>
            <a:ext cx="3544961" cy="2430776"/>
          </a:xfrm>
          <a:custGeom>
            <a:avLst/>
            <a:gdLst>
              <a:gd name="connsiteX0" fmla="*/ 0 w 2348089"/>
              <a:gd name="connsiteY0" fmla="*/ 0 h 1772355"/>
              <a:gd name="connsiteX1" fmla="*/ 0 w 2348089"/>
              <a:gd name="connsiteY1" fmla="*/ 1772355 h 1772355"/>
              <a:gd name="connsiteX2" fmla="*/ 2348089 w 2348089"/>
              <a:gd name="connsiteY2" fmla="*/ 1772355 h 1772355"/>
              <a:gd name="connsiteX0" fmla="*/ 0 w 4682971"/>
              <a:gd name="connsiteY0" fmla="*/ 0 h 1772355"/>
              <a:gd name="connsiteX1" fmla="*/ 0 w 4682971"/>
              <a:gd name="connsiteY1" fmla="*/ 1772355 h 1772355"/>
              <a:gd name="connsiteX2" fmla="*/ 4682971 w 4682971"/>
              <a:gd name="connsiteY2" fmla="*/ 1772355 h 1772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682971" h="1772355">
                <a:moveTo>
                  <a:pt x="0" y="0"/>
                </a:moveTo>
                <a:lnTo>
                  <a:pt x="0" y="1772355"/>
                </a:lnTo>
                <a:lnTo>
                  <a:pt x="4682971" y="1772355"/>
                </a:lnTo>
              </a:path>
            </a:pathLst>
          </a:custGeom>
          <a:noFill/>
          <a:ln w="38100">
            <a:solidFill>
              <a:schemeClr val="accent1">
                <a:lumMod val="75000"/>
              </a:schemeClr>
            </a:solidFill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81" name="Rectangle 31">
            <a:extLst>
              <a:ext uri="{FF2B5EF4-FFF2-40B4-BE49-F238E27FC236}">
                <a16:creationId xmlns:a16="http://schemas.microsoft.com/office/drawing/2014/main" id="{5B029B35-07A7-4925-906D-C566EB6A2AAF}"/>
              </a:ext>
            </a:extLst>
          </p:cNvPr>
          <p:cNvSpPr/>
          <p:nvPr/>
        </p:nvSpPr>
        <p:spPr>
          <a:xfrm>
            <a:off x="4768697" y="1391772"/>
            <a:ext cx="596348" cy="5367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2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A10AA326-90FE-4B65-898C-66B310A97DDE}"/>
              </a:ext>
            </a:extLst>
          </p:cNvPr>
          <p:cNvSpPr txBox="1"/>
          <p:nvPr/>
        </p:nvSpPr>
        <p:spPr>
          <a:xfrm>
            <a:off x="4376102" y="1947537"/>
            <a:ext cx="1381539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35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2021</a:t>
            </a:r>
            <a:endParaRPr lang="en-US" sz="135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99" name="Graphic 64">
            <a:extLst>
              <a:ext uri="{FF2B5EF4-FFF2-40B4-BE49-F238E27FC236}">
                <a16:creationId xmlns:a16="http://schemas.microsoft.com/office/drawing/2014/main" id="{A0366657-8187-49FE-A2BA-35191D4160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855594" y="1457144"/>
            <a:ext cx="419979" cy="419979"/>
          </a:xfrm>
          <a:prstGeom prst="rect">
            <a:avLst/>
          </a:prstGeom>
        </p:spPr>
      </p:pic>
      <p:sp>
        <p:nvSpPr>
          <p:cNvPr id="112" name="TextBox 111">
            <a:extLst>
              <a:ext uri="{FF2B5EF4-FFF2-40B4-BE49-F238E27FC236}">
                <a16:creationId xmlns:a16="http://schemas.microsoft.com/office/drawing/2014/main" id="{326AA0E6-4EE8-470B-AB7F-18525277BA5B}"/>
              </a:ext>
            </a:extLst>
          </p:cNvPr>
          <p:cNvSpPr txBox="1"/>
          <p:nvPr/>
        </p:nvSpPr>
        <p:spPr>
          <a:xfrm>
            <a:off x="4184932" y="2324186"/>
            <a:ext cx="177027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3825" indent="-123825">
              <a:buFont typeface="Arial" panose="020B0604020202020204" pitchFamily="34" charset="0"/>
              <a:buChar char="•"/>
            </a:pPr>
            <a:r>
              <a:rPr lang="lv-LV" sz="1100" b="1" u="sng" dirty="0">
                <a:solidFill>
                  <a:srgbClr val="16745A"/>
                </a:solidFill>
                <a:latin typeface="Trebuchet MS" panose="020B0603020202020204" pitchFamily="34" charset="0"/>
              </a:rPr>
              <a:t>1. kārta</a:t>
            </a:r>
            <a:r>
              <a:rPr lang="lv-LV" sz="1100" b="1" dirty="0">
                <a:latin typeface="Trebuchet MS" panose="020B0603020202020204" pitchFamily="34" charset="0"/>
              </a:rPr>
              <a:t> </a:t>
            </a:r>
            <a:r>
              <a:rPr lang="lv-LV" sz="1100" dirty="0">
                <a:latin typeface="Trebuchet MS" panose="020B0603020202020204" pitchFamily="34" charset="0"/>
              </a:rPr>
              <a:t>– </a:t>
            </a:r>
            <a:r>
              <a:rPr lang="en-US" sz="1100" dirty="0">
                <a:latin typeface="Trebuchet MS" panose="020B0603020202020204" pitchFamily="34" charset="0"/>
              </a:rPr>
              <a:t>IIS </a:t>
            </a:r>
            <a:r>
              <a:rPr lang="lv-LV" sz="1100" dirty="0">
                <a:latin typeface="Trebuchet MS" panose="020B0603020202020204" pitchFamily="34" charset="0"/>
              </a:rPr>
              <a:t>nodošana</a:t>
            </a:r>
            <a:r>
              <a:rPr lang="en-US" sz="1100" dirty="0">
                <a:latin typeface="Trebuchet MS" panose="020B0603020202020204" pitchFamily="34" charset="0"/>
              </a:rPr>
              <a:t> </a:t>
            </a:r>
            <a:r>
              <a:rPr lang="lv-LV" sz="1100" dirty="0">
                <a:latin typeface="Trebuchet MS" panose="020B0603020202020204" pitchFamily="34" charset="0"/>
              </a:rPr>
              <a:t>produktīvajā darbībā</a:t>
            </a:r>
          </a:p>
          <a:p>
            <a:pPr marL="123825" indent="-123825"/>
            <a:endParaRPr lang="en-US" sz="600" dirty="0">
              <a:latin typeface="Trebuchet MS" panose="020B0603020202020204" pitchFamily="34" charset="0"/>
            </a:endParaRPr>
          </a:p>
          <a:p>
            <a:pPr marL="123825" indent="-123825">
              <a:buFont typeface="Arial" panose="020B0604020202020204" pitchFamily="34" charset="0"/>
              <a:buChar char="•"/>
            </a:pPr>
            <a:r>
              <a:rPr lang="lv-LV" sz="1100" dirty="0">
                <a:latin typeface="Trebuchet MS" panose="020B0603020202020204" pitchFamily="34" charset="0"/>
              </a:rPr>
              <a:t>IIS un PMLP pārziņā esošo informācijas sistēmu datu apmaiņas risinājumu izstrāde un ieviešana</a:t>
            </a:r>
          </a:p>
          <a:p>
            <a:pPr marL="123825" indent="-123825"/>
            <a:endParaRPr lang="lv-LV" sz="600" dirty="0">
              <a:latin typeface="Trebuchet MS" panose="020B0603020202020204" pitchFamily="34" charset="0"/>
            </a:endParaRPr>
          </a:p>
          <a:p>
            <a:pPr marL="123825" indent="-123825">
              <a:buFont typeface="Arial" panose="020B0604020202020204" pitchFamily="34" charset="0"/>
              <a:buChar char="•"/>
            </a:pPr>
            <a:r>
              <a:rPr lang="lv-LV" sz="1100" dirty="0">
                <a:latin typeface="Trebuchet MS" panose="020B0603020202020204" pitchFamily="34" charset="0"/>
              </a:rPr>
              <a:t>IIS elektroniski sniegto pakalpojumu pilnveidošana un ieviešana portālā Latvija.lv</a:t>
            </a:r>
          </a:p>
        </p:txBody>
      </p:sp>
      <p:sp>
        <p:nvSpPr>
          <p:cNvPr id="83" name="Arrow: Chevron 41">
            <a:extLst>
              <a:ext uri="{FF2B5EF4-FFF2-40B4-BE49-F238E27FC236}">
                <a16:creationId xmlns:a16="http://schemas.microsoft.com/office/drawing/2014/main" id="{C3652031-1F38-4E64-89A2-D8FA20A26CCA}"/>
              </a:ext>
            </a:extLst>
          </p:cNvPr>
          <p:cNvSpPr/>
          <p:nvPr/>
        </p:nvSpPr>
        <p:spPr>
          <a:xfrm>
            <a:off x="5949066" y="1857438"/>
            <a:ext cx="1803400" cy="457200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</a:endParaRPr>
          </a:p>
        </p:txBody>
      </p:sp>
      <p:sp>
        <p:nvSpPr>
          <p:cNvPr id="85" name="Freeform: Shape 42">
            <a:extLst>
              <a:ext uri="{FF2B5EF4-FFF2-40B4-BE49-F238E27FC236}">
                <a16:creationId xmlns:a16="http://schemas.microsoft.com/office/drawing/2014/main" id="{4E95C51B-95A1-4ACF-B82E-3116DB44DB23}"/>
              </a:ext>
            </a:extLst>
          </p:cNvPr>
          <p:cNvSpPr/>
          <p:nvPr/>
        </p:nvSpPr>
        <p:spPr>
          <a:xfrm>
            <a:off x="5968945" y="2306171"/>
            <a:ext cx="1761067" cy="2192908"/>
          </a:xfrm>
          <a:custGeom>
            <a:avLst/>
            <a:gdLst>
              <a:gd name="connsiteX0" fmla="*/ 0 w 2348089"/>
              <a:gd name="connsiteY0" fmla="*/ 0 h 1772355"/>
              <a:gd name="connsiteX1" fmla="*/ 0 w 2348089"/>
              <a:gd name="connsiteY1" fmla="*/ 1772355 h 1772355"/>
              <a:gd name="connsiteX2" fmla="*/ 2348089 w 2348089"/>
              <a:gd name="connsiteY2" fmla="*/ 1772355 h 1772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48089" h="1772355">
                <a:moveTo>
                  <a:pt x="0" y="0"/>
                </a:moveTo>
                <a:lnTo>
                  <a:pt x="0" y="1772355"/>
                </a:lnTo>
                <a:lnTo>
                  <a:pt x="2348089" y="1772355"/>
                </a:lnTo>
              </a:path>
            </a:pathLst>
          </a:custGeom>
          <a:noFill/>
          <a:ln w="38100">
            <a:solidFill>
              <a:schemeClr val="accent2">
                <a:lumMod val="75000"/>
              </a:schemeClr>
            </a:solidFill>
            <a:tailEnd type="triangle" w="lg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86" name="Rectangle 38">
            <a:extLst>
              <a:ext uri="{FF2B5EF4-FFF2-40B4-BE49-F238E27FC236}">
                <a16:creationId xmlns:a16="http://schemas.microsoft.com/office/drawing/2014/main" id="{2FABF643-6181-427B-877C-5699890B3F78}"/>
              </a:ext>
            </a:extLst>
          </p:cNvPr>
          <p:cNvSpPr/>
          <p:nvPr/>
        </p:nvSpPr>
        <p:spPr>
          <a:xfrm>
            <a:off x="6552592" y="1391772"/>
            <a:ext cx="596348" cy="5367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2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D94F22DF-EF96-4B0E-BEB0-E8C525DB6B0A}"/>
              </a:ext>
            </a:extLst>
          </p:cNvPr>
          <p:cNvSpPr txBox="1"/>
          <p:nvPr/>
        </p:nvSpPr>
        <p:spPr>
          <a:xfrm>
            <a:off x="6159997" y="1947538"/>
            <a:ext cx="1381539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35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2022</a:t>
            </a:r>
            <a:endParaRPr lang="en-US" sz="135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89" name="Graphic 45">
            <a:extLst>
              <a:ext uri="{FF2B5EF4-FFF2-40B4-BE49-F238E27FC236}">
                <a16:creationId xmlns:a16="http://schemas.microsoft.com/office/drawing/2014/main" id="{BC5D6112-A3BE-4986-ADBA-DADA25158B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7730012" y="4260343"/>
            <a:ext cx="1113680" cy="1113680"/>
          </a:xfrm>
          <a:prstGeom prst="rect">
            <a:avLst/>
          </a:prstGeom>
        </p:spPr>
      </p:pic>
      <p:sp>
        <p:nvSpPr>
          <p:cNvPr id="113" name="TextBox 112">
            <a:extLst>
              <a:ext uri="{FF2B5EF4-FFF2-40B4-BE49-F238E27FC236}">
                <a16:creationId xmlns:a16="http://schemas.microsoft.com/office/drawing/2014/main" id="{8746E5F7-85E6-41B4-B860-784CA67F2028}"/>
              </a:ext>
            </a:extLst>
          </p:cNvPr>
          <p:cNvSpPr txBox="1"/>
          <p:nvPr/>
        </p:nvSpPr>
        <p:spPr>
          <a:xfrm>
            <a:off x="5960110" y="2385055"/>
            <a:ext cx="188853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3825" indent="-123825">
              <a:buFont typeface="Arial" panose="020B0604020202020204" pitchFamily="34" charset="0"/>
              <a:buChar char="•"/>
            </a:pPr>
            <a:r>
              <a:rPr lang="lv-LV" sz="1100" dirty="0">
                <a:latin typeface="Trebuchet MS" panose="020B0603020202020204" pitchFamily="34" charset="0"/>
              </a:rPr>
              <a:t>IIS datu apmaiņas risinājuma ar lietojumprogrammu SOPA izstrāde un ieviešana</a:t>
            </a:r>
          </a:p>
          <a:p>
            <a:pPr marL="123825" indent="-123825"/>
            <a:endParaRPr lang="lv-LV" sz="600" dirty="0">
              <a:latin typeface="Trebuchet MS" panose="020B0603020202020204" pitchFamily="34" charset="0"/>
            </a:endParaRPr>
          </a:p>
          <a:p>
            <a:pPr marL="123825" indent="-123825"/>
            <a:endParaRPr lang="lv-LV" sz="600" dirty="0">
              <a:latin typeface="Trebuchet MS" panose="020B0603020202020204" pitchFamily="34" charset="0"/>
            </a:endParaRPr>
          </a:p>
          <a:p>
            <a:pPr marL="123825" indent="-123825">
              <a:buFont typeface="Arial" panose="020B0604020202020204" pitchFamily="34" charset="0"/>
              <a:buChar char="•"/>
            </a:pPr>
            <a:r>
              <a:rPr lang="lv-LV" sz="1100" b="1" u="sng" dirty="0">
                <a:solidFill>
                  <a:srgbClr val="8BC145"/>
                </a:solidFill>
                <a:latin typeface="Trebuchet MS" panose="020B0603020202020204" pitchFamily="34" charset="0"/>
              </a:rPr>
              <a:t>2. kārta </a:t>
            </a:r>
            <a:r>
              <a:rPr lang="lv-LV" sz="1100" dirty="0">
                <a:latin typeface="Trebuchet MS" panose="020B0603020202020204" pitchFamily="34" charset="0"/>
              </a:rPr>
              <a:t>– </a:t>
            </a:r>
            <a:r>
              <a:rPr lang="en-US" sz="1100" dirty="0">
                <a:latin typeface="Trebuchet MS" panose="020B0603020202020204" pitchFamily="34" charset="0"/>
              </a:rPr>
              <a:t>IIS </a:t>
            </a:r>
            <a:r>
              <a:rPr lang="lv-LV" sz="1100" dirty="0">
                <a:latin typeface="Trebuchet MS" panose="020B0603020202020204" pitchFamily="34" charset="0"/>
              </a:rPr>
              <a:t>nodošana</a:t>
            </a:r>
            <a:r>
              <a:rPr lang="en-US" sz="1100" dirty="0">
                <a:latin typeface="Trebuchet MS" panose="020B0603020202020204" pitchFamily="34" charset="0"/>
              </a:rPr>
              <a:t> </a:t>
            </a:r>
            <a:r>
              <a:rPr lang="lv-LV" sz="1100" dirty="0">
                <a:latin typeface="Trebuchet MS" panose="020B0603020202020204" pitchFamily="34" charset="0"/>
              </a:rPr>
              <a:t>produktīvajā darbībā pilnā</a:t>
            </a:r>
            <a:r>
              <a:rPr lang="en-US" sz="1100" dirty="0">
                <a:latin typeface="Trebuchet MS" panose="020B0603020202020204" pitchFamily="34" charset="0"/>
              </a:rPr>
              <a:t> </a:t>
            </a:r>
            <a:r>
              <a:rPr lang="lv-LV" sz="1100" dirty="0">
                <a:latin typeface="Trebuchet MS" panose="020B0603020202020204" pitchFamily="34" charset="0"/>
              </a:rPr>
              <a:t>apjomā</a:t>
            </a:r>
          </a:p>
        </p:txBody>
      </p:sp>
      <p:pic>
        <p:nvPicPr>
          <p:cNvPr id="3" name="Grafika 2">
            <a:extLst>
              <a:ext uri="{FF2B5EF4-FFF2-40B4-BE49-F238E27FC236}">
                <a16:creationId xmlns:a16="http://schemas.microsoft.com/office/drawing/2014/main" id="{48C52B77-AC6D-494C-96F0-DCC9EFBFDE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602878" y="1403400"/>
            <a:ext cx="508930" cy="508930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38F0730B-2F97-45F2-BA43-4F881FD49FFF}"/>
              </a:ext>
            </a:extLst>
          </p:cNvPr>
          <p:cNvSpPr txBox="1"/>
          <p:nvPr/>
        </p:nvSpPr>
        <p:spPr>
          <a:xfrm>
            <a:off x="503779" y="5217347"/>
            <a:ext cx="73448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000" dirty="0"/>
              <a:t>IIS – Invaliditātes informatīvā sistēma			LabIS - Labklājības informācijas sistēma</a:t>
            </a:r>
          </a:p>
          <a:p>
            <a:r>
              <a:rPr lang="lv-LV" sz="1000" dirty="0"/>
              <a:t>PMLP - Pilsonības un migrācijas lietu pārvalde		SOPA – Sociālās palīdzības administrēšanas programma </a:t>
            </a:r>
          </a:p>
        </p:txBody>
      </p:sp>
      <p:pic>
        <p:nvPicPr>
          <p:cNvPr id="38" name="Attēls 37">
            <a:extLst>
              <a:ext uri="{FF2B5EF4-FFF2-40B4-BE49-F238E27FC236}">
                <a16:creationId xmlns:a16="http://schemas.microsoft.com/office/drawing/2014/main" id="{235647FB-1430-4247-9C5E-7BC174EE604F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686" y="5913043"/>
            <a:ext cx="5132832" cy="92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909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dizain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dizains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dizain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247</TotalTime>
  <Words>140</Words>
  <Application>Microsoft Office PowerPoint</Application>
  <PresentationFormat>Slaidrāde ekrānā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4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Trebuchet MS</vt:lpstr>
      <vt:lpstr>Office Theme</vt:lpstr>
      <vt:lpstr>PowerPoint prezentācija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Saranya</dc:creator>
  <cp:lastModifiedBy>Dace Baraka</cp:lastModifiedBy>
  <cp:revision>37</cp:revision>
  <dcterms:created xsi:type="dcterms:W3CDTF">2019-08-19T04:07:06Z</dcterms:created>
  <dcterms:modified xsi:type="dcterms:W3CDTF">2024-07-05T09:03:14Z</dcterms:modified>
</cp:coreProperties>
</file>